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handoutMasterIdLst>
    <p:handoutMasterId r:id="rId14"/>
  </p:handoutMasterIdLst>
  <p:sldIdLst>
    <p:sldId id="256" r:id="rId2"/>
    <p:sldId id="391" r:id="rId3"/>
    <p:sldId id="355" r:id="rId4"/>
    <p:sldId id="392" r:id="rId5"/>
    <p:sldId id="356" r:id="rId6"/>
    <p:sldId id="357" r:id="rId7"/>
    <p:sldId id="393" r:id="rId8"/>
    <p:sldId id="379" r:id="rId9"/>
    <p:sldId id="381" r:id="rId10"/>
    <p:sldId id="388" r:id="rId11"/>
    <p:sldId id="389" r:id="rId12"/>
    <p:sldId id="390" r:id="rId13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946B38B3-FF07-4F6C-A486-6365EE8616D0}" type="datetimeFigureOut">
              <a:rPr lang="en-US"/>
              <a:pPr>
                <a:defRPr/>
              </a:pPr>
              <a:t>2/19/18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1E4C73AA-F7F0-4DFE-BF29-1F98B9DF9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67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1589AFA-AE98-4A2D-8BD7-8315E67D7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1D8A-6F6C-4F89-BDDC-855AA2919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D5FB3-B7C6-4E12-9F06-110F10C0B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D8A8E-0495-4D34-A888-09DA7A90D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07E8D-60E0-47A8-A647-CAB73539C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84737-F53B-43BB-A774-F38F4C626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C7F20C5-1C51-43CC-9C0F-687DFCF25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8959-00B0-4116-9095-0CA200449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50394-5CF9-44EE-B77B-4FD6CC1E6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FF1FE7FD-DED0-42AF-8101-EF147B59D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D6341AFD-F301-4456-905F-7633D1A12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59E2EA9C-FF13-47CB-913E-0A7CCDEFE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98" r:id="rId1"/>
    <p:sldLayoutId id="2147484499" r:id="rId2"/>
    <p:sldLayoutId id="2147484500" r:id="rId3"/>
    <p:sldLayoutId id="2147484482" r:id="rId4"/>
    <p:sldLayoutId id="2147484501" r:id="rId5"/>
    <p:sldLayoutId id="2147484483" r:id="rId6"/>
    <p:sldLayoutId id="2147484484" r:id="rId7"/>
    <p:sldLayoutId id="2147484502" r:id="rId8"/>
    <p:sldLayoutId id="2147484503" r:id="rId9"/>
    <p:sldLayoutId id="2147484485" r:id="rId10"/>
    <p:sldLayoutId id="2147484486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9553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4AB89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MUgFT1hRTE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e1lzB36aHD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154488"/>
            <a:ext cx="8058150" cy="1014412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653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Newton’s Third Law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7C9BA5"/>
                  </a:outerShdw>
                </a:effectLst>
              </a:rPr>
              <a:t>Section 14.3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FFF653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Centripetal Force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 lnSpcReduction="10000"/>
          </a:bodyPr>
          <a:lstStyle/>
          <a:p>
            <a:pPr marL="448056" indent="-384048" eaLnBrk="1" fontAlgn="auto" hangingPunct="1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u="sng" dirty="0" smtClean="0"/>
              <a:t>centripetal acceleration</a:t>
            </a:r>
            <a:endParaRPr lang="en-US" dirty="0" smtClean="0"/>
          </a:p>
          <a:p>
            <a:pPr marL="822960" lvl="1" eaLnBrk="1" fontAlgn="auto" hangingPunct="1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dirty="0" smtClean="0"/>
              <a:t>acceleration </a:t>
            </a:r>
            <a:r>
              <a:rPr lang="en-US" dirty="0"/>
              <a:t>toward the center of a curved or circular path </a:t>
            </a:r>
            <a:endParaRPr lang="en-US" u="sng" dirty="0"/>
          </a:p>
          <a:p>
            <a:pPr marL="448056" indent="-384048" eaLnBrk="1" fontAlgn="auto" hangingPunct="1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dirty="0" smtClean="0"/>
              <a:t>when </a:t>
            </a:r>
            <a:r>
              <a:rPr lang="en-US" dirty="0"/>
              <a:t>a ball has centripetal acceleration, the direction of the net force on the ball also must be toward the center of the curved </a:t>
            </a:r>
            <a:r>
              <a:rPr lang="en-US" dirty="0" smtClean="0"/>
              <a:t>path (Newton’s 2</a:t>
            </a:r>
            <a:r>
              <a:rPr lang="en-US" baseline="30000" dirty="0" smtClean="0"/>
              <a:t>nd</a:t>
            </a:r>
            <a:r>
              <a:rPr lang="en-US" dirty="0" smtClean="0"/>
              <a:t> Law)</a:t>
            </a:r>
            <a:endParaRPr lang="en-US" dirty="0"/>
          </a:p>
          <a:p>
            <a:pPr marL="448056" indent="-384048" eaLnBrk="1" fontAlgn="auto" hangingPunct="1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u="sng" dirty="0" smtClean="0"/>
              <a:t>centripetal force</a:t>
            </a:r>
            <a:endParaRPr lang="en-US" dirty="0" smtClean="0"/>
          </a:p>
          <a:p>
            <a:pPr marL="822960" lvl="1" eaLnBrk="1" fontAlgn="auto" hangingPunct="1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dirty="0" smtClean="0"/>
              <a:t>the </a:t>
            </a:r>
            <a:r>
              <a:rPr lang="en-US" dirty="0"/>
              <a:t>net force exerted toward the center of a curved </a:t>
            </a:r>
            <a:r>
              <a:rPr lang="en-US" dirty="0" smtClean="0"/>
              <a:t>path</a:t>
            </a:r>
            <a:endParaRPr lang="en-US" dirty="0"/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880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653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Centripetal Force and Traction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buFontTx/>
              <a:buChar char="•"/>
            </a:pPr>
            <a:r>
              <a:rPr lang="en-US" smtClean="0"/>
              <a:t>a car rounding a curve on a highway has centripetal force acting on the car to keep it moving in a curved path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FontTx/>
              <a:buChar char="•"/>
            </a:pPr>
            <a:r>
              <a:rPr lang="en-US" smtClean="0"/>
              <a:t>the centripetal force is the frictional force, or the traction, between the tires and the road surface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Tx/>
              <a:buChar char="•"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8193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FFF653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Gravity Can be a Centripetal Force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dirty="0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Earth’</a:t>
            </a:r>
            <a:r>
              <a:rPr lang="en-US" altLang="ja-JP" dirty="0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s gravity exerts a centripetal force on the Moon that keeps it moving in a nearly circular orbit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>
              <a:effectLst>
                <a:outerShdw blurRad="38100" dist="38100" dir="2700000" algn="tl">
                  <a:srgbClr val="7C9BA5"/>
                </a:outerShdw>
              </a:effectLst>
            </a:endParaRPr>
          </a:p>
        </p:txBody>
      </p:sp>
      <p:pic>
        <p:nvPicPr>
          <p:cNvPr id="136196" name="Picture 4" descr="im63-moon orb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657600"/>
            <a:ext cx="5080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4606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4572000" cy="4572000"/>
          </a:xfrm>
        </p:spPr>
        <p:txBody>
          <a:bodyPr/>
          <a:lstStyle/>
          <a:p>
            <a:r>
              <a:rPr lang="en-US" dirty="0" smtClean="0"/>
              <a:t>Skateboarders push against each other and they move apart.  </a:t>
            </a:r>
          </a:p>
          <a:p>
            <a:r>
              <a:rPr lang="en-US" dirty="0" smtClean="0"/>
              <a:t>The harder they push the farther apart they move.  </a:t>
            </a:r>
          </a:p>
          <a:p>
            <a:r>
              <a:rPr lang="en-US" dirty="0" smtClean="0"/>
              <a:t>This is Newton’s Third Law.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133600"/>
            <a:ext cx="3915142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127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3568"/>
            <a:ext cx="8229600" cy="139903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F653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Third Law of Motion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lnSpc>
                <a:spcPct val="90000"/>
              </a:lnSpc>
              <a:spcAft>
                <a:spcPct val="200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Newton’</a:t>
            </a:r>
            <a:r>
              <a:rPr lang="en-US" altLang="ja-JP" u="sng" dirty="0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s third law of motion</a:t>
            </a:r>
            <a:r>
              <a:rPr lang="en-US" altLang="ja-JP" dirty="0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 – states that every action has an equal and opposite reaction.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ct val="200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altLang="ja-JP" dirty="0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Forces always act in pairs</a:t>
            </a:r>
          </a:p>
          <a:p>
            <a:pPr marL="822960" lvl="1" eaLnBrk="1" fontAlgn="auto" hangingPunct="1">
              <a:lnSpc>
                <a:spcPct val="90000"/>
              </a:lnSpc>
              <a:spcAft>
                <a:spcPct val="200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altLang="ja-JP" dirty="0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when one object exerts a force on a second object, the second one exerts a force on the first that is equal in strength and opposite in direction       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>
              <a:effectLst>
                <a:outerShdw blurRad="38100" dist="38100" dir="2700000" algn="tl">
                  <a:srgbClr val="7C9BA5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and Reaction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09800"/>
            <a:ext cx="7467600" cy="348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31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FFF653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Action and Reaction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buFontTx/>
              <a:buChar char="•"/>
            </a:pPr>
            <a:r>
              <a:rPr lang="en-US" smtClean="0"/>
              <a:t>when you jump on a trampoline, you exert a downward force on the trampoline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Tx/>
              <a:buChar char="•"/>
            </a:pPr>
            <a:r>
              <a:rPr lang="en-US" smtClean="0"/>
              <a:t>the trampoline exerts an equal force upward, sending you high into the air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sz="4000" smtClean="0">
                <a:solidFill>
                  <a:srgbClr val="FFF653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Action and Reaction forces don</a:t>
            </a:r>
            <a:r>
              <a:rPr lang="en-US" altLang="en-US" sz="4000" smtClean="0">
                <a:solidFill>
                  <a:srgbClr val="FFF653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’</a:t>
            </a:r>
            <a:r>
              <a:rPr lang="en-US" sz="4000" smtClean="0">
                <a:solidFill>
                  <a:srgbClr val="FFF653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 cancel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buFontTx/>
              <a:buChar char="•"/>
            </a:pPr>
            <a:r>
              <a:rPr lang="en-US" dirty="0" smtClean="0"/>
              <a:t>You might think that actions and reactions would cancel each other out like balanced forces.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Tx/>
              <a:buChar char="•"/>
            </a:pPr>
            <a:r>
              <a:rPr lang="en-US" dirty="0" smtClean="0"/>
              <a:t>But action and reaction forces act on different objects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Tx/>
              <a:buChar char="•"/>
            </a:pPr>
            <a:r>
              <a:rPr lang="en-US" dirty="0" smtClean="0"/>
              <a:t>Even though the forces are equal, they are not balanced because they act on different objects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Tx/>
              <a:buChar char="•"/>
            </a:pPr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www.youtube.com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watch?v</a:t>
            </a:r>
            <a:r>
              <a:rPr lang="en-US" dirty="0">
                <a:hlinkClick r:id="rId2"/>
              </a:rPr>
              <a:t>=MUgFT1hRTE4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Momentum</a:t>
            </a:r>
            <a:r>
              <a:rPr lang="en-US" dirty="0" smtClean="0"/>
              <a:t> – a property of a moving object that makes the object hard to stop.  </a:t>
            </a:r>
          </a:p>
          <a:p>
            <a:r>
              <a:rPr lang="en-US" dirty="0" smtClean="0"/>
              <a:t>It equals the object’s mass times its velocity.  </a:t>
            </a:r>
          </a:p>
          <a:p>
            <a:r>
              <a:rPr lang="en-US" dirty="0" smtClean="0"/>
              <a:t>Momentum = Mass x Velocity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www.youtube.com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watch?v</a:t>
            </a:r>
            <a:r>
              <a:rPr lang="en-US" dirty="0">
                <a:hlinkClick r:id="rId2"/>
              </a:rPr>
              <a:t>=e1lzB36aHD4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541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653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Terminal Velocity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779463" y="1828800"/>
            <a:ext cx="7581900" cy="3952875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terminal velocity</a:t>
            </a:r>
            <a:endParaRPr lang="en-US" dirty="0" smtClean="0">
              <a:effectLst>
                <a:outerShdw blurRad="38100" dist="38100" dir="2700000" algn="tl">
                  <a:srgbClr val="7C9BA5"/>
                </a:outerShdw>
              </a:effectLst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forces on a falling object are balanced (gravity and air resistance) and the object falls with constant speed</a:t>
            </a:r>
            <a:endParaRPr lang="en-US" dirty="0" smtClean="0"/>
          </a:p>
          <a:p>
            <a:pPr marL="448056" indent="-384048" eaLnBrk="1" fontAlgn="auto" hangingPunct="1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dirty="0" smtClean="0"/>
              <a:t>As </a:t>
            </a:r>
            <a:r>
              <a:rPr lang="en-US" dirty="0"/>
              <a:t>an object falls, the downward force of gravity causes the object to accelerate.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dirty="0" smtClean="0"/>
              <a:t>As an </a:t>
            </a:r>
            <a:r>
              <a:rPr lang="en-US" dirty="0"/>
              <a:t>object falls faster, the upward force of air resistance increases.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dirty="0"/>
              <a:t>This causes the net force on a sky diver to decrease as the sky diver falls.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sp>
        <p:nvSpPr>
          <p:cNvPr id="99332" name="Picture 4" descr="slide 25"/>
          <p:cNvSpPr>
            <a:spLocks noChangeAspect="1" noChangeArrowheads="1"/>
          </p:cNvSpPr>
          <p:nvPr/>
        </p:nvSpPr>
        <p:spPr bwMode="auto">
          <a:xfrm>
            <a:off x="7651750" y="5257800"/>
            <a:ext cx="14922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62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FFF653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Terminal Velocity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buFontTx/>
              <a:buChar char="•"/>
            </a:pPr>
            <a:r>
              <a:rPr lang="en-US" smtClean="0"/>
              <a:t>The terminal velocity is the highest speed a falling object will reach. 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Tx/>
              <a:buChar char="•"/>
            </a:pPr>
            <a:r>
              <a:rPr lang="en-US" smtClean="0"/>
              <a:t>The terminal velocity depends on the size, shape, and mass of a falling object. 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351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14881</TotalTime>
  <Words>455</Words>
  <Application>Microsoft Macintosh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Newton’s Third Law</vt:lpstr>
      <vt:lpstr>Introduction</vt:lpstr>
      <vt:lpstr>The Third Law of Motion</vt:lpstr>
      <vt:lpstr>Action and Reaction</vt:lpstr>
      <vt:lpstr>Action and Reaction</vt:lpstr>
      <vt:lpstr>Action and Reaction forces don’t cancel</vt:lpstr>
      <vt:lpstr>Momentum</vt:lpstr>
      <vt:lpstr>Terminal Velocity</vt:lpstr>
      <vt:lpstr>Terminal Velocity</vt:lpstr>
      <vt:lpstr>Centripetal Force</vt:lpstr>
      <vt:lpstr>Centripetal Force and Traction</vt:lpstr>
      <vt:lpstr>Gravity Can be a Centripetal Force</vt:lpstr>
    </vt:vector>
  </TitlesOfParts>
  <Company>North Pocono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</dc:title>
  <dc:creator>IT Department</dc:creator>
  <cp:lastModifiedBy>Amy Blaker</cp:lastModifiedBy>
  <cp:revision>222</cp:revision>
  <cp:lastPrinted>2013-11-12T16:36:34Z</cp:lastPrinted>
  <dcterms:created xsi:type="dcterms:W3CDTF">2008-04-18T16:13:39Z</dcterms:created>
  <dcterms:modified xsi:type="dcterms:W3CDTF">2018-02-19T12:37:23Z</dcterms:modified>
</cp:coreProperties>
</file>