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8" r:id="rId1"/>
  </p:sldMasterIdLst>
  <p:handoutMasterIdLst>
    <p:handoutMasterId r:id="rId16"/>
  </p:handoutMasterIdLst>
  <p:sldIdLst>
    <p:sldId id="256" r:id="rId2"/>
    <p:sldId id="393" r:id="rId3"/>
    <p:sldId id="394" r:id="rId4"/>
    <p:sldId id="391" r:id="rId5"/>
    <p:sldId id="395" r:id="rId6"/>
    <p:sldId id="396" r:id="rId7"/>
    <p:sldId id="397" r:id="rId8"/>
    <p:sldId id="398" r:id="rId9"/>
    <p:sldId id="399" r:id="rId10"/>
    <p:sldId id="392" r:id="rId11"/>
    <p:sldId id="400" r:id="rId12"/>
    <p:sldId id="401" r:id="rId13"/>
    <p:sldId id="402" r:id="rId14"/>
    <p:sldId id="403" r:id="rId15"/>
  </p:sldIdLst>
  <p:sldSz cx="9144000" cy="6858000" type="screen4x3"/>
  <p:notesSz cx="6881813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120" d="100"/>
          <a:sy n="120" d="100"/>
        </p:scale>
        <p:origin x="-13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Times New Roman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313" y="0"/>
            <a:ext cx="2982912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946B38B3-FF07-4F6C-A486-6365EE8616D0}" type="datetimeFigureOut">
              <a:rPr lang="en-US"/>
              <a:pPr>
                <a:defRPr/>
              </a:pPr>
              <a:t>2/19/18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82913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Times New Roman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313" y="8829675"/>
            <a:ext cx="2982912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1E4C73AA-F7F0-4DFE-BF29-1F98B9DF94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267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1589AFA-AE98-4A2D-8BD7-8315E67D74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91D8A-6F6C-4F89-BDDC-855AA2919A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D5FB3-B7C6-4E12-9F06-110F10C0B9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D8A8E-0495-4D34-A888-09DA7A90D0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Isosceles Triangle 4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07E8D-60E0-47A8-A647-CAB73539C3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84737-F53B-43BB-A774-F38F4C626B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CC7F20C5-1C51-43CC-9C0F-687DFCF251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18959-00B0-4116-9095-0CA200449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50394-5CF9-44EE-B77B-4FD6CC1E65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FF1FE7FD-DED0-42AF-8101-EF147B59D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D6341AFD-F301-4456-905F-7633D1A12E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102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59E2EA9C-FF13-47CB-913E-0A7CCDEFE0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98" r:id="rId1"/>
    <p:sldLayoutId id="2147484499" r:id="rId2"/>
    <p:sldLayoutId id="2147484500" r:id="rId3"/>
    <p:sldLayoutId id="2147484482" r:id="rId4"/>
    <p:sldLayoutId id="2147484501" r:id="rId5"/>
    <p:sldLayoutId id="2147484483" r:id="rId6"/>
    <p:sldLayoutId id="2147484484" r:id="rId7"/>
    <p:sldLayoutId id="2147484502" r:id="rId8"/>
    <p:sldLayoutId id="2147484503" r:id="rId9"/>
    <p:sldLayoutId id="2147484485" r:id="rId10"/>
    <p:sldLayoutId id="2147484486" r:id="rId11"/>
  </p:sldLayoutIdLst>
  <p:txStyles>
    <p:titleStyle>
      <a:lvl1pPr marL="484188" indent="-484188" algn="l" rtl="0" eaLnBrk="0" fontAlgn="base" hangingPunct="0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9553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9553"/>
          </a:solidFill>
          <a:latin typeface="Century Gothic" pitchFamily="34" charset="0"/>
        </a:defRPr>
      </a:lvl2pPr>
      <a:lvl3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9553"/>
          </a:solidFill>
          <a:latin typeface="Century Gothic" pitchFamily="34" charset="0"/>
        </a:defRPr>
      </a:lvl3pPr>
      <a:lvl4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9553"/>
          </a:solidFill>
          <a:latin typeface="Century Gothic" pitchFamily="34" charset="0"/>
        </a:defRPr>
      </a:lvl4pPr>
      <a:lvl5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9553"/>
          </a:solidFill>
          <a:latin typeface="Century Gothic" pitchFamily="34" charset="0"/>
        </a:defRPr>
      </a:lvl5pPr>
      <a:lvl6pPr marL="941388" indent="-484188" algn="l" rtl="0" fontAlgn="base">
        <a:spcBef>
          <a:spcPct val="0"/>
        </a:spcBef>
        <a:spcAft>
          <a:spcPct val="0"/>
        </a:spcAft>
        <a:defRPr sz="4200">
          <a:solidFill>
            <a:srgbClr val="FF9553"/>
          </a:solidFill>
          <a:latin typeface="Century Gothic" pitchFamily="34" charset="0"/>
        </a:defRPr>
      </a:lvl6pPr>
      <a:lvl7pPr marL="1398588" indent="-484188" algn="l" rtl="0" fontAlgn="base">
        <a:spcBef>
          <a:spcPct val="0"/>
        </a:spcBef>
        <a:spcAft>
          <a:spcPct val="0"/>
        </a:spcAft>
        <a:defRPr sz="4200">
          <a:solidFill>
            <a:srgbClr val="FF9553"/>
          </a:solidFill>
          <a:latin typeface="Century Gothic" pitchFamily="34" charset="0"/>
        </a:defRPr>
      </a:lvl7pPr>
      <a:lvl8pPr marL="1855788" indent="-484188" algn="l" rtl="0" fontAlgn="base">
        <a:spcBef>
          <a:spcPct val="0"/>
        </a:spcBef>
        <a:spcAft>
          <a:spcPct val="0"/>
        </a:spcAft>
        <a:defRPr sz="4200">
          <a:solidFill>
            <a:srgbClr val="FF9553"/>
          </a:solidFill>
          <a:latin typeface="Century Gothic" pitchFamily="34" charset="0"/>
        </a:defRPr>
      </a:lvl8pPr>
      <a:lvl9pPr marL="2312988" indent="-484188" algn="l" rtl="0" fontAlgn="base">
        <a:spcBef>
          <a:spcPct val="0"/>
        </a:spcBef>
        <a:spcAft>
          <a:spcPct val="0"/>
        </a:spcAft>
        <a:defRPr sz="4200">
          <a:solidFill>
            <a:srgbClr val="FF9553"/>
          </a:solidFill>
          <a:latin typeface="Century Gothic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F4AB89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4154488"/>
            <a:ext cx="8058150" cy="1014412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indent="0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F65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Friction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7C9BA5"/>
                  </a:outerShdw>
                </a:effectLst>
              </a:rPr>
              <a:t>Section 13.2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indent="0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F65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Sliding Friction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>
            <a:normAutofit/>
          </a:bodyPr>
          <a:lstStyle/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u="sng" dirty="0">
                <a:effectLst>
                  <a:outerShdw blurRad="38100" dist="38100" dir="2700000" algn="tl">
                    <a:srgbClr val="7C9BA5"/>
                  </a:outerShdw>
                </a:effectLst>
              </a:rPr>
              <a:t>S</a:t>
            </a:r>
            <a:r>
              <a:rPr lang="en-US" u="sng" dirty="0" smtClean="0">
                <a:effectLst>
                  <a:outerShdw blurRad="38100" dist="38100" dir="2700000" algn="tl">
                    <a:srgbClr val="7C9BA5"/>
                  </a:outerShdw>
                </a:effectLst>
              </a:rPr>
              <a:t>liding friction</a:t>
            </a:r>
            <a:r>
              <a:rPr lang="en-US" dirty="0" smtClean="0">
                <a:effectLst>
                  <a:outerShdw blurRad="38100" dist="38100" dir="2700000" algn="tl">
                    <a:srgbClr val="7C9BA5"/>
                  </a:outerShdw>
                </a:effectLst>
              </a:rPr>
              <a:t> - force that opposes the motion of two surfaces sliding past each other.</a:t>
            </a:r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dirty="0" smtClean="0">
                <a:effectLst>
                  <a:outerShdw blurRad="38100" dist="38100" dir="2700000" algn="tl">
                    <a:srgbClr val="7C9BA5"/>
                  </a:outerShdw>
                </a:effectLst>
              </a:rPr>
              <a:t>Sliding friction is weaker than static friction.  </a:t>
            </a:r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dirty="0" smtClean="0">
                <a:effectLst>
                  <a:outerShdw blurRad="38100" dist="38100" dir="2700000" algn="tl">
                    <a:srgbClr val="7C9BA5"/>
                  </a:outerShdw>
                </a:effectLst>
              </a:rPr>
              <a:t>Examples:  sliding furniture across floor, writing with a pencil, brakes on bicycle</a:t>
            </a:r>
          </a:p>
        </p:txBody>
      </p:sp>
    </p:spTree>
    <p:extLst>
      <p:ext uri="{BB962C8B-B14F-4D97-AF65-F5344CB8AC3E}">
        <p14:creationId xmlns:p14="http://schemas.microsoft.com/office/powerpoint/2010/main" val="1637273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Rolling Friction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u="sng" dirty="0" smtClean="0">
                <a:effectLst>
                  <a:outerShdw blurRad="38100" dist="38100" dir="2700000" algn="tl">
                    <a:srgbClr val="7C9BA5"/>
                  </a:outerShdw>
                </a:effectLst>
              </a:rPr>
              <a:t>Rolling friction</a:t>
            </a:r>
            <a:r>
              <a:rPr lang="en-US" dirty="0" smtClean="0">
                <a:effectLst>
                  <a:outerShdw blurRad="38100" dist="38100" dir="2700000" algn="tl">
                    <a:srgbClr val="7C9BA5"/>
                  </a:outerShdw>
                </a:effectLst>
              </a:rPr>
              <a:t> - friction </a:t>
            </a:r>
            <a:r>
              <a:rPr lang="en-US" dirty="0">
                <a:effectLst>
                  <a:outerShdw blurRad="38100" dist="38100" dir="2700000" algn="tl">
                    <a:srgbClr val="7C9BA5"/>
                  </a:outerShdw>
                </a:effectLst>
              </a:rPr>
              <a:t>between a rolling object and the surface it rolls </a:t>
            </a:r>
            <a:r>
              <a:rPr lang="en-US" dirty="0" smtClean="0">
                <a:effectLst>
                  <a:outerShdw blurRad="38100" dist="38100" dir="2700000" algn="tl">
                    <a:srgbClr val="7C9BA5"/>
                  </a:outerShdw>
                </a:effectLst>
              </a:rPr>
              <a:t>on.</a:t>
            </a:r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dirty="0" smtClean="0">
                <a:effectLst>
                  <a:outerShdw blurRad="38100" dist="38100" dir="2700000" algn="tl">
                    <a:srgbClr val="7C9BA5"/>
                  </a:outerShdw>
                </a:effectLst>
              </a:rPr>
              <a:t>Rolling friction is much weaker than sliding friction or static friction.  </a:t>
            </a:r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dirty="0" smtClean="0">
                <a:effectLst>
                  <a:outerShdw blurRad="38100" dist="38100" dir="2700000" algn="tl">
                    <a:srgbClr val="7C9BA5"/>
                  </a:outerShdw>
                </a:effectLst>
              </a:rPr>
              <a:t>This is why using something with wheels makes it easier to move things.  </a:t>
            </a:r>
            <a:endParaRPr lang="en-US" dirty="0">
              <a:effectLst>
                <a:outerShdw blurRad="38100" dist="38100" dir="2700000" algn="tl">
                  <a:srgbClr val="7C9BA5"/>
                </a:outerShdw>
              </a:effectLs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972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Fluid Friction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/>
              <a:t>Fluid friction </a:t>
            </a:r>
            <a:r>
              <a:rPr lang="en-US" dirty="0" smtClean="0"/>
              <a:t>-  friction that acts on objects that are moving through a fluid.  </a:t>
            </a:r>
          </a:p>
          <a:p>
            <a:r>
              <a:rPr lang="en-US" b="1" u="sng" dirty="0" smtClean="0"/>
              <a:t>Fluid</a:t>
            </a:r>
            <a:r>
              <a:rPr lang="en-US" dirty="0" smtClean="0"/>
              <a:t> – a substance that can flow and take the shape of its container.  </a:t>
            </a:r>
          </a:p>
          <a:p>
            <a:r>
              <a:rPr lang="en-US" dirty="0" smtClean="0"/>
              <a:t>This includes liquids and gases.</a:t>
            </a:r>
          </a:p>
          <a:p>
            <a:r>
              <a:rPr lang="en-US" b="1" u="sng" dirty="0" smtClean="0"/>
              <a:t>Air Resistance </a:t>
            </a:r>
            <a:r>
              <a:rPr lang="en-US" dirty="0" smtClean="0"/>
              <a:t>– fluid pressure with the air.</a:t>
            </a:r>
          </a:p>
          <a:p>
            <a:r>
              <a:rPr lang="en-US" dirty="0" smtClean="0"/>
              <a:t>The faster or larger an object the greater is the fluid friction.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423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Fluid Resistance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3886200" cy="4572000"/>
          </a:xfrm>
        </p:spPr>
        <p:txBody>
          <a:bodyPr/>
          <a:lstStyle/>
          <a:p>
            <a:r>
              <a:rPr lang="en-US" dirty="0" smtClean="0"/>
              <a:t>The very large surface area of a parachute, has greater air resistance than a skydiver’s body.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04800"/>
            <a:ext cx="42291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73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pic>
        <p:nvPicPr>
          <p:cNvPr id="4" name="Friction vide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882775"/>
            <a:ext cx="8128000" cy="4572000"/>
          </a:xfrm>
        </p:spPr>
      </p:pic>
    </p:spTree>
    <p:extLst>
      <p:ext uri="{BB962C8B-B14F-4D97-AF65-F5344CB8AC3E}">
        <p14:creationId xmlns:p14="http://schemas.microsoft.com/office/powerpoint/2010/main" val="2466720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Friction?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 u="sng" dirty="0" smtClean="0"/>
              <a:t>Friction - </a:t>
            </a:r>
            <a:r>
              <a:rPr lang="en-US" dirty="0" smtClean="0"/>
              <a:t>force </a:t>
            </a:r>
            <a:r>
              <a:rPr lang="en-US" dirty="0"/>
              <a:t>that opposes motion between two surfaces that are touching each other</a:t>
            </a:r>
          </a:p>
          <a:p>
            <a:r>
              <a:rPr lang="en-US" dirty="0" smtClean="0"/>
              <a:t>Friction can work for us or against us.  </a:t>
            </a:r>
          </a:p>
          <a:p>
            <a:r>
              <a:rPr lang="en-US" dirty="0" smtClean="0"/>
              <a:t>Examples:  Sand on sidewalks to prevent slipping or friction on engine parts that cause them to wear out.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666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295400"/>
            <a:ext cx="6477000" cy="514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57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indent="0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F65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Why Friction Occurs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pPr eaLnBrk="1" hangingPunct="1"/>
            <a:r>
              <a:rPr lang="en-US" dirty="0" smtClean="0"/>
              <a:t>Friction occurs because no surface is perfectly smooth.  </a:t>
            </a:r>
          </a:p>
          <a:p>
            <a:pPr eaLnBrk="1" hangingPunct="1"/>
            <a:r>
              <a:rPr lang="en-US" u="sng" dirty="0" err="1" smtClean="0"/>
              <a:t>Microwelds</a:t>
            </a:r>
            <a:r>
              <a:rPr lang="en-US" u="sng" dirty="0"/>
              <a:t> </a:t>
            </a:r>
            <a:r>
              <a:rPr lang="en-US" u="sng" dirty="0" smtClean="0"/>
              <a:t>- </a:t>
            </a:r>
            <a:r>
              <a:rPr lang="en-US" dirty="0" smtClean="0"/>
              <a:t>areas where surface bumps stick together</a:t>
            </a:r>
            <a:r>
              <a:rPr lang="en-US" dirty="0"/>
              <a:t> </a:t>
            </a:r>
            <a:r>
              <a:rPr lang="en-US" dirty="0" smtClean="0"/>
              <a:t>and are the source of friction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  <a:p>
            <a:pPr eaLnBrk="1" hangingPunct="1"/>
            <a:endParaRPr lang="en-US" dirty="0" smtClean="0"/>
          </a:p>
        </p:txBody>
      </p:sp>
      <p:pic>
        <p:nvPicPr>
          <p:cNvPr id="6" name="Picture 4" descr="im14-centripetal mo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4648200"/>
            <a:ext cx="4114800" cy="207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0418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399032"/>
          </a:xfrm>
        </p:spPr>
        <p:txBody>
          <a:bodyPr/>
          <a:lstStyle/>
          <a:p>
            <a:r>
              <a:rPr lang="en-US" dirty="0" smtClean="0"/>
              <a:t>Why Friction Occurs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72000"/>
          </a:xfrm>
        </p:spPr>
        <p:txBody>
          <a:bodyPr/>
          <a:lstStyle/>
          <a:p>
            <a:r>
              <a:rPr lang="en-US" dirty="0" smtClean="0"/>
              <a:t>Metal surfaces look smooth but under a microscope you can see the bumpy appearance.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276600"/>
            <a:ext cx="63500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683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Factors That Affect Friction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Rougher surfaces have more friction.  </a:t>
            </a:r>
          </a:p>
          <a:p>
            <a:r>
              <a:rPr lang="en-US" dirty="0" smtClean="0"/>
              <a:t>Heavier objects have more friction.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200400"/>
            <a:ext cx="5029200" cy="333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68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Friction Produces Heat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Friction causes the molecules on rubbing surfaces to move faster, so they have more heat energy.  </a:t>
            </a:r>
          </a:p>
          <a:p>
            <a:r>
              <a:rPr lang="en-US" dirty="0" smtClean="0"/>
              <a:t>Examples:  rubbing hands together, striking a match, car overheating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4419600"/>
            <a:ext cx="3327400" cy="221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706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Friction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930808"/>
          </a:xfrm>
        </p:spPr>
        <p:txBody>
          <a:bodyPr/>
          <a:lstStyle/>
          <a:p>
            <a:r>
              <a:rPr lang="en-US" dirty="0" smtClean="0"/>
              <a:t>There are different ways to move heavy boxes.  </a:t>
            </a:r>
          </a:p>
          <a:p>
            <a:pPr lvl="1"/>
            <a:r>
              <a:rPr lang="en-US" dirty="0" smtClean="0"/>
              <a:t>Pick it up and carry it</a:t>
            </a:r>
          </a:p>
          <a:p>
            <a:pPr lvl="1"/>
            <a:r>
              <a:rPr lang="en-US" dirty="0" smtClean="0"/>
              <a:t>Slide it across the floor</a:t>
            </a:r>
          </a:p>
          <a:p>
            <a:pPr lvl="1"/>
            <a:r>
              <a:rPr lang="en-US" dirty="0" smtClean="0"/>
              <a:t>Put it on a dolly</a:t>
            </a:r>
          </a:p>
          <a:p>
            <a:r>
              <a:rPr lang="en-US" dirty="0" smtClean="0"/>
              <a:t>This shows 3 of the 4 types of friction</a:t>
            </a:r>
          </a:p>
          <a:p>
            <a:pPr lvl="1"/>
            <a:r>
              <a:rPr lang="en-US" dirty="0" smtClean="0"/>
              <a:t>Static friction</a:t>
            </a:r>
          </a:p>
          <a:p>
            <a:pPr lvl="1"/>
            <a:r>
              <a:rPr lang="en-US" dirty="0" smtClean="0"/>
              <a:t>Sliding friction</a:t>
            </a:r>
          </a:p>
          <a:p>
            <a:pPr lvl="1"/>
            <a:r>
              <a:rPr lang="en-US" dirty="0" smtClean="0"/>
              <a:t>Rolling friction</a:t>
            </a:r>
          </a:p>
          <a:p>
            <a:pPr lvl="1"/>
            <a:r>
              <a:rPr lang="en-US" dirty="0" smtClean="0"/>
              <a:t>Fluid friction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1" y="4639056"/>
            <a:ext cx="2209800" cy="172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57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Static Friction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47675" lvl="1" indent="-382588">
              <a:buSzPct val="80000"/>
              <a:buFont typeface="Wingdings 2" pitchFamily="18" charset="2"/>
              <a:buChar char=""/>
            </a:pPr>
            <a:r>
              <a:rPr lang="en-US" sz="3000" b="1" u="sng" dirty="0" smtClean="0"/>
              <a:t>Static Friction </a:t>
            </a:r>
            <a:r>
              <a:rPr lang="en-US" sz="3000" dirty="0" smtClean="0"/>
              <a:t>– </a:t>
            </a:r>
            <a:r>
              <a:rPr lang="en-US" sz="3000" dirty="0">
                <a:effectLst>
                  <a:outerShdw blurRad="38100" dist="38100" dir="2700000" algn="tl">
                    <a:srgbClr val="7C9BA5"/>
                  </a:outerShdw>
                </a:effectLst>
              </a:rPr>
              <a:t>friction between two surfaces that are not moving past each other </a:t>
            </a:r>
          </a:p>
          <a:p>
            <a:r>
              <a:rPr lang="en-US" dirty="0" smtClean="0"/>
              <a:t>Example:  walking on a sidewalk, static friction between your shoes and the concrete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4572000"/>
            <a:ext cx="2743200" cy="20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6614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Quadrant</Template>
  <TotalTime>13741</TotalTime>
  <Words>385</Words>
  <Application>Microsoft Macintosh PowerPoint</Application>
  <PresentationFormat>On-screen Show (4:3)</PresentationFormat>
  <Paragraphs>48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Verve</vt:lpstr>
      <vt:lpstr>Friction</vt:lpstr>
      <vt:lpstr>What is Friction?</vt:lpstr>
      <vt:lpstr>Friction</vt:lpstr>
      <vt:lpstr>Why Friction Occurs</vt:lpstr>
      <vt:lpstr>Why Friction Occurs</vt:lpstr>
      <vt:lpstr>Factors That Affect Friction</vt:lpstr>
      <vt:lpstr>Friction Produces Heat</vt:lpstr>
      <vt:lpstr>Types of Friction</vt:lpstr>
      <vt:lpstr>Static Friction</vt:lpstr>
      <vt:lpstr>Sliding Friction</vt:lpstr>
      <vt:lpstr>Rolling Friction</vt:lpstr>
      <vt:lpstr>Fluid Friction</vt:lpstr>
      <vt:lpstr>Fluid Resistance</vt:lpstr>
      <vt:lpstr>Video</vt:lpstr>
    </vt:vector>
  </TitlesOfParts>
  <Company>North Pocono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Force</dc:title>
  <dc:creator>IT Department</dc:creator>
  <cp:lastModifiedBy>Amy Blaker</cp:lastModifiedBy>
  <cp:revision>221</cp:revision>
  <cp:lastPrinted>2013-11-12T16:36:34Z</cp:lastPrinted>
  <dcterms:created xsi:type="dcterms:W3CDTF">2008-04-18T16:13:39Z</dcterms:created>
  <dcterms:modified xsi:type="dcterms:W3CDTF">2018-02-19T12:33:52Z</dcterms:modified>
</cp:coreProperties>
</file>