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handoutMasterIdLst>
    <p:handoutMasterId r:id="rId12"/>
  </p:handoutMasterIdLst>
  <p:sldIdLst>
    <p:sldId id="256" r:id="rId2"/>
    <p:sldId id="269" r:id="rId3"/>
    <p:sldId id="300" r:id="rId4"/>
    <p:sldId id="273" r:id="rId5"/>
    <p:sldId id="280" r:id="rId6"/>
    <p:sldId id="281" r:id="rId7"/>
    <p:sldId id="262" r:id="rId8"/>
    <p:sldId id="263" r:id="rId9"/>
    <p:sldId id="301" r:id="rId10"/>
    <p:sldId id="30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4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25CF1-1C87-49C4-9F2E-6B494549F138}" type="datetimeFigureOut">
              <a:rPr lang="en-US" smtClean="0"/>
              <a:t>3/7/18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28E5D-3E80-4C0F-9226-9CAD71824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332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B7E582-6732-4487-BB78-D42F2BD8CE42}" type="datetimeFigureOut">
              <a:rPr lang="en-US" smtClean="0"/>
              <a:pPr/>
              <a:t>3/7/18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E44875-B36F-497E-B223-5CEB8A7387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B7E582-6732-4487-BB78-D42F2BD8CE42}" type="datetimeFigureOut">
              <a:rPr lang="en-US" smtClean="0"/>
              <a:pPr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E44875-B36F-497E-B223-5CEB8A738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B7E582-6732-4487-BB78-D42F2BD8CE42}" type="datetimeFigureOut">
              <a:rPr lang="en-US" smtClean="0"/>
              <a:pPr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E44875-B36F-497E-B223-5CEB8A738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B7E582-6732-4487-BB78-D42F2BD8CE42}" type="datetimeFigureOut">
              <a:rPr lang="en-US" smtClean="0"/>
              <a:pPr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E44875-B36F-497E-B223-5CEB8A738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B7E582-6732-4487-BB78-D42F2BD8CE42}" type="datetimeFigureOut">
              <a:rPr lang="en-US" smtClean="0"/>
              <a:pPr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E44875-B36F-497E-B223-5CEB8A7387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B7E582-6732-4487-BB78-D42F2BD8CE42}" type="datetimeFigureOut">
              <a:rPr lang="en-US" smtClean="0"/>
              <a:pPr/>
              <a:t>3/7/18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E44875-B36F-497E-B223-5CEB8A738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B7E582-6732-4487-BB78-D42F2BD8CE42}" type="datetimeFigureOut">
              <a:rPr lang="en-US" smtClean="0"/>
              <a:pPr/>
              <a:t>3/7/18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E44875-B36F-497E-B223-5CEB8A738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B7E582-6732-4487-BB78-D42F2BD8CE42}" type="datetimeFigureOut">
              <a:rPr lang="en-US" smtClean="0"/>
              <a:pPr/>
              <a:t>3/7/18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E44875-B36F-497E-B223-5CEB8A738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B7E582-6732-4487-BB78-D42F2BD8CE42}" type="datetimeFigureOut">
              <a:rPr lang="en-US" smtClean="0"/>
              <a:pPr/>
              <a:t>3/7/18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E44875-B36F-497E-B223-5CEB8A7387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B7E582-6732-4487-BB78-D42F2BD8CE42}" type="datetimeFigureOut">
              <a:rPr lang="en-US" smtClean="0"/>
              <a:pPr/>
              <a:t>3/7/18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E44875-B36F-497E-B223-5CEB8A7387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B7E582-6732-4487-BB78-D42F2BD8CE42}" type="datetimeFigureOut">
              <a:rPr lang="en-US" smtClean="0"/>
              <a:pPr/>
              <a:t>3/7/18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E44875-B36F-497E-B223-5CEB8A7387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9" name="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5B7E582-6732-4487-BB78-D42F2BD8CE42}" type="datetimeFigureOut">
              <a:rPr lang="en-US" smtClean="0"/>
              <a:pPr/>
              <a:t>3/7/18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FE44875-B36F-497E-B223-5CEB8A7387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Electric Current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/>
          <a:lstStyle/>
          <a:p>
            <a:r>
              <a:rPr lang="en-US" dirty="0" smtClean="0"/>
              <a:t>Section 23.2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pic>
        <p:nvPicPr>
          <p:cNvPr id="4" name="Resistance Vide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5100" y="1738313"/>
            <a:ext cx="7499350" cy="4217987"/>
          </a:xfrm>
        </p:spPr>
      </p:pic>
    </p:spTree>
    <p:extLst>
      <p:ext uri="{BB962C8B-B14F-4D97-AF65-F5344CB8AC3E}">
        <p14:creationId xmlns:p14="http://schemas.microsoft.com/office/powerpoint/2010/main" val="3935268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Electric Current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0"/>
            <a:ext cx="8229600" cy="4953000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solidFill>
                  <a:srgbClr val="000000"/>
                </a:solidFill>
              </a:rPr>
              <a:t>electric current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the net movement of electric charges in a single direction</a:t>
            </a:r>
          </a:p>
          <a:p>
            <a:pPr lvl="0"/>
            <a:r>
              <a:rPr lang="en-US" dirty="0" smtClean="0">
                <a:solidFill>
                  <a:srgbClr val="000000"/>
                </a:solidFill>
              </a:rPr>
              <a:t>when an electric current flows in the wire, electrons continue their random movement and drift in the direction that the current flows</a:t>
            </a:r>
          </a:p>
          <a:p>
            <a:pPr lvl="0"/>
            <a:r>
              <a:rPr lang="en-US" dirty="0" smtClean="0">
                <a:solidFill>
                  <a:srgbClr val="000000"/>
                </a:solidFill>
              </a:rPr>
              <a:t>electric current is measured in </a:t>
            </a:r>
            <a:r>
              <a:rPr lang="en-US" b="1" dirty="0" smtClean="0">
                <a:solidFill>
                  <a:srgbClr val="000000"/>
                </a:solidFill>
              </a:rPr>
              <a:t>amperes</a:t>
            </a:r>
            <a:r>
              <a:rPr lang="en-US" dirty="0" smtClean="0">
                <a:solidFill>
                  <a:srgbClr val="000000"/>
                </a:solidFill>
              </a:rPr>
              <a:t>  (A)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Current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Direct Current </a:t>
            </a:r>
            <a:r>
              <a:rPr lang="en-US" dirty="0" smtClean="0"/>
              <a:t>– when current flows in just one direction.</a:t>
            </a:r>
          </a:p>
          <a:p>
            <a:pPr lvl="1"/>
            <a:r>
              <a:rPr lang="en-US" dirty="0" smtClean="0"/>
              <a:t>Current flowing through a battery-powered flashlight.</a:t>
            </a:r>
          </a:p>
          <a:p>
            <a:r>
              <a:rPr lang="en-US" b="1" u="sng" dirty="0" smtClean="0"/>
              <a:t>Alternating Current </a:t>
            </a:r>
            <a:r>
              <a:rPr lang="en-US" dirty="0" smtClean="0"/>
              <a:t>– when current keeps reversing direction.</a:t>
            </a:r>
          </a:p>
          <a:p>
            <a:pPr lvl="1"/>
            <a:r>
              <a:rPr lang="en-US" dirty="0" smtClean="0"/>
              <a:t>Current running through your home.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876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Voltage Difference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u="sng" dirty="0" smtClean="0">
                <a:solidFill>
                  <a:srgbClr val="000000"/>
                </a:solidFill>
              </a:rPr>
              <a:t>Voltage</a:t>
            </a:r>
            <a:r>
              <a:rPr lang="en-US" dirty="0" smtClean="0">
                <a:solidFill>
                  <a:srgbClr val="000000"/>
                </a:solidFill>
              </a:rPr>
              <a:t> – the difference in electric potential energy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when a current flows, the net movement of electric charges is caused by an electric force acting on the charges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electric charge flows from higher voltage to lower voltage</a:t>
            </a:r>
          </a:p>
          <a:p>
            <a:r>
              <a:rPr lang="en-US" b="1" u="sng" dirty="0" smtClean="0">
                <a:solidFill>
                  <a:srgbClr val="000000"/>
                </a:solidFill>
              </a:rPr>
              <a:t>voltage difference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related to the force that causes electric charges to flow; measured in </a:t>
            </a:r>
            <a:r>
              <a:rPr lang="en-US" b="1" u="sng" dirty="0" smtClean="0">
                <a:solidFill>
                  <a:srgbClr val="000000"/>
                </a:solidFill>
              </a:rPr>
              <a:t>volts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 battery can provide the voltage difference that is needed to keep current flowing in a </a:t>
            </a:r>
            <a:r>
              <a:rPr lang="en-US" dirty="0" err="1" smtClean="0">
                <a:solidFill>
                  <a:srgbClr val="000000"/>
                </a:solidFill>
              </a:rPr>
              <a:t>circuit</a:t>
            </a:r>
            <a:r>
              <a:rPr lang="en-US" dirty="0" err="1" smtClean="0">
                <a:solidFill>
                  <a:schemeClr val="bg1"/>
                </a:solidFill>
              </a:rPr>
              <a:t>ts</a:t>
            </a:r>
            <a:r>
              <a:rPr lang="en-US" dirty="0" smtClean="0">
                <a:solidFill>
                  <a:schemeClr val="bg1"/>
                </a:solidFill>
              </a:rPr>
              <a:t> (V)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16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Resistance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 smtClean="0">
                <a:solidFill>
                  <a:srgbClr val="000000"/>
                </a:solidFill>
              </a:rPr>
              <a:t>as the electrons flow through the filament in a </a:t>
            </a:r>
            <a:r>
              <a:rPr lang="en-US" dirty="0" err="1" smtClean="0">
                <a:solidFill>
                  <a:srgbClr val="000000"/>
                </a:solidFill>
              </a:rPr>
              <a:t>lightbulb</a:t>
            </a:r>
            <a:r>
              <a:rPr lang="en-US" dirty="0" smtClean="0">
                <a:solidFill>
                  <a:srgbClr val="000000"/>
                </a:solidFill>
              </a:rPr>
              <a:t>, they bump into the metal atoms that make up the filament</a:t>
            </a:r>
          </a:p>
          <a:p>
            <a:pPr lvl="0"/>
            <a:endParaRPr lang="en-US" dirty="0" smtClean="0">
              <a:solidFill>
                <a:srgbClr val="000000"/>
              </a:solidFill>
            </a:endParaRPr>
          </a:p>
          <a:p>
            <a:pPr lvl="0"/>
            <a:endParaRPr lang="en-US" dirty="0" smtClean="0">
              <a:solidFill>
                <a:srgbClr val="000000"/>
              </a:solidFill>
            </a:endParaRPr>
          </a:p>
          <a:p>
            <a:pPr lvl="0"/>
            <a:endParaRPr lang="en-US" dirty="0" smtClean="0">
              <a:solidFill>
                <a:srgbClr val="000000"/>
              </a:solidFill>
            </a:endParaRPr>
          </a:p>
          <a:p>
            <a:pPr lvl="0"/>
            <a:endParaRPr lang="en-US" dirty="0" smtClean="0">
              <a:solidFill>
                <a:srgbClr val="000000"/>
              </a:solidFill>
            </a:endParaRPr>
          </a:p>
          <a:p>
            <a:pPr lvl="0"/>
            <a:endParaRPr lang="en-US" dirty="0" smtClean="0">
              <a:solidFill>
                <a:srgbClr val="000000"/>
              </a:solidFill>
            </a:endParaRPr>
          </a:p>
          <a:p>
            <a:pPr lvl="0"/>
            <a:r>
              <a:rPr lang="en-US" dirty="0" smtClean="0">
                <a:solidFill>
                  <a:srgbClr val="000000"/>
                </a:solidFill>
              </a:rPr>
              <a:t>in these collisions, some of the electrical energy of the electrons is converted into thermal energy</a:t>
            </a:r>
          </a:p>
          <a:p>
            <a:pPr lvl="0"/>
            <a:r>
              <a:rPr lang="en-US" dirty="0" smtClean="0">
                <a:solidFill>
                  <a:srgbClr val="000000"/>
                </a:solidFill>
              </a:rPr>
              <a:t>eventually, the metal filament becomes hot enough to glow, producing radiant energy that can light up a dark room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3" name="Picture 1" descr="im43-electrons_metal atom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2362200"/>
            <a:ext cx="2438400" cy="23255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4516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Resisting the Flow of Current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562600"/>
          </a:xfrm>
        </p:spPr>
        <p:txBody>
          <a:bodyPr>
            <a:normAutofit lnSpcReduction="10000"/>
          </a:bodyPr>
          <a:lstStyle/>
          <a:p>
            <a:pPr lvl="0"/>
            <a:r>
              <a:rPr lang="en-US" b="1" u="sng" dirty="0" smtClean="0">
                <a:solidFill>
                  <a:srgbClr val="000000"/>
                </a:solidFill>
              </a:rPr>
              <a:t>resistance</a:t>
            </a:r>
            <a:endParaRPr lang="en-US" sz="2400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the tendency for a material to oppose the flow of electrons, changing electrical energy into thermal energy and light</a:t>
            </a:r>
            <a:endParaRPr lang="en-US" sz="2000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resistance is measured in </a:t>
            </a:r>
            <a:r>
              <a:rPr lang="en-US" b="1" u="sng" dirty="0" smtClean="0">
                <a:solidFill>
                  <a:srgbClr val="000000"/>
                </a:solidFill>
              </a:rPr>
              <a:t>ohms</a:t>
            </a:r>
            <a:r>
              <a:rPr lang="en-US" dirty="0" smtClean="0">
                <a:solidFill>
                  <a:srgbClr val="000000"/>
                </a:solidFill>
              </a:rPr>
              <a:t> (</a:t>
            </a:r>
            <a:r>
              <a:rPr lang="en-US" dirty="0" smtClean="0">
                <a:solidFill>
                  <a:srgbClr val="000000"/>
                </a:solidFill>
                <a:sym typeface="Symbol"/>
              </a:rPr>
              <a:t>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sz="2000" dirty="0" smtClean="0">
              <a:solidFill>
                <a:srgbClr val="000000"/>
              </a:solidFill>
            </a:endParaRPr>
          </a:p>
          <a:p>
            <a:pPr lvl="0"/>
            <a:r>
              <a:rPr lang="en-US" b="1" u="sng" dirty="0" smtClean="0">
                <a:solidFill>
                  <a:srgbClr val="000000"/>
                </a:solidFill>
              </a:rPr>
              <a:t>Ohm’s Law</a:t>
            </a:r>
            <a:endParaRPr lang="en-US" sz="2400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the current in a circuit equals the voltage difference divided by the resistance</a:t>
            </a:r>
          </a:p>
          <a:p>
            <a:pPr algn="ctr">
              <a:buNone/>
            </a:pPr>
            <a:r>
              <a:rPr lang="en-US" i="1" dirty="0" smtClean="0">
                <a:solidFill>
                  <a:srgbClr val="000000"/>
                </a:solidFill>
              </a:rPr>
              <a:t>V = IR</a:t>
            </a:r>
          </a:p>
          <a:p>
            <a:pPr>
              <a:buNone/>
            </a:pPr>
            <a:r>
              <a:rPr lang="en-US" sz="2800" i="1" dirty="0" smtClean="0">
                <a:solidFill>
                  <a:srgbClr val="000000"/>
                </a:solidFill>
              </a:rPr>
              <a:t>V = voltage (volts)	</a:t>
            </a:r>
          </a:p>
          <a:p>
            <a:pPr>
              <a:buNone/>
            </a:pPr>
            <a:r>
              <a:rPr lang="en-US" sz="2800" i="1" dirty="0" smtClean="0">
                <a:solidFill>
                  <a:srgbClr val="000000"/>
                </a:solidFill>
              </a:rPr>
              <a:t>I = current (amperes)	</a:t>
            </a:r>
          </a:p>
          <a:p>
            <a:pPr>
              <a:buNone/>
            </a:pPr>
            <a:r>
              <a:rPr lang="en-US" sz="2800" i="1" dirty="0" smtClean="0">
                <a:solidFill>
                  <a:srgbClr val="000000"/>
                </a:solidFill>
              </a:rPr>
              <a:t>R = resistance (ohms) </a:t>
            </a:r>
            <a:endParaRPr lang="en-US" sz="2800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16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Conductors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lnSpcReduction="10000"/>
          </a:bodyPr>
          <a:lstStyle/>
          <a:p>
            <a:r>
              <a:rPr lang="en-US" b="1" u="sng" dirty="0" smtClean="0">
                <a:solidFill>
                  <a:srgbClr val="000000"/>
                </a:solidFill>
              </a:rPr>
              <a:t>conductor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material in which electrons are able to move easily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Have low resistance to electric current</a:t>
            </a:r>
          </a:p>
          <a:p>
            <a:r>
              <a:rPr lang="en-US" b="1" u="sng" dirty="0" smtClean="0">
                <a:solidFill>
                  <a:srgbClr val="000000"/>
                </a:solidFill>
              </a:rPr>
              <a:t>metals</a:t>
            </a:r>
            <a:r>
              <a:rPr lang="en-US" dirty="0" smtClean="0">
                <a:solidFill>
                  <a:srgbClr val="000000"/>
                </a:solidFill>
              </a:rPr>
              <a:t> are the best electrical conductors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atoms in metals have electrons that are able to move easily through the material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copper (Cu), silver (Ag), and gold (Au)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common nonmetal conductors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graphite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salt solutions (electrolytes)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Insulators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181600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solidFill>
                  <a:srgbClr val="000000"/>
                </a:solidFill>
              </a:rPr>
              <a:t>insulator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material in which electrons are not able to move easily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electrons are held tightly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Have a high resistance to electric current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examples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plastics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glass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wood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rubber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4724400"/>
            <a:ext cx="2438400" cy="185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Properties That Affect Resistance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properties determine how resistant it is to electric current.</a:t>
            </a:r>
          </a:p>
          <a:p>
            <a:pPr lvl="1"/>
            <a:r>
              <a:rPr lang="en-US" b="1" dirty="0" smtClean="0"/>
              <a:t>Length</a:t>
            </a:r>
            <a:r>
              <a:rPr lang="en-US" dirty="0" smtClean="0"/>
              <a:t> – the longer the wire the more resistance.</a:t>
            </a:r>
          </a:p>
          <a:p>
            <a:pPr lvl="1"/>
            <a:r>
              <a:rPr lang="en-US" b="1" dirty="0" smtClean="0"/>
              <a:t>Width</a:t>
            </a:r>
            <a:r>
              <a:rPr lang="en-US" dirty="0" smtClean="0"/>
              <a:t> – the wider the wire the less resistance.</a:t>
            </a:r>
          </a:p>
          <a:p>
            <a:pPr lvl="1"/>
            <a:r>
              <a:rPr lang="en-US" b="1" dirty="0" smtClean="0"/>
              <a:t>Temperature</a:t>
            </a:r>
            <a:r>
              <a:rPr lang="en-US" dirty="0" smtClean="0"/>
              <a:t> – the cooler the wire the less resistance.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868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6679</TotalTime>
  <Words>417</Words>
  <Application>Microsoft Macintosh PowerPoint</Application>
  <PresentationFormat>On-screen Show (4:3)</PresentationFormat>
  <Paragraphs>64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Solstice</vt:lpstr>
      <vt:lpstr>Electric Current</vt:lpstr>
      <vt:lpstr>Electric Current</vt:lpstr>
      <vt:lpstr>Electric Current</vt:lpstr>
      <vt:lpstr>Voltage Difference</vt:lpstr>
      <vt:lpstr>Resistance</vt:lpstr>
      <vt:lpstr>Resisting the Flow of Current</vt:lpstr>
      <vt:lpstr>Conductors</vt:lpstr>
      <vt:lpstr>Insulators</vt:lpstr>
      <vt:lpstr>Properties That Affect Resistance</vt:lpstr>
      <vt:lpstr>Video</vt:lpstr>
    </vt:vector>
  </TitlesOfParts>
  <Company>North Pocono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7 Electricity</dc:title>
  <dc:creator>Frank Torquato</dc:creator>
  <cp:lastModifiedBy>Amy Blaker</cp:lastModifiedBy>
  <cp:revision>183</cp:revision>
  <dcterms:created xsi:type="dcterms:W3CDTF">2012-05-03T16:28:02Z</dcterms:created>
  <dcterms:modified xsi:type="dcterms:W3CDTF">2018-03-07T13:56:27Z</dcterms:modified>
</cp:coreProperties>
</file>